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313" r:id="rId3"/>
    <p:sldId id="266" r:id="rId4"/>
    <p:sldId id="273" r:id="rId5"/>
    <p:sldId id="306" r:id="rId6"/>
    <p:sldId id="314" r:id="rId7"/>
    <p:sldId id="308" r:id="rId8"/>
    <p:sldId id="318" r:id="rId9"/>
    <p:sldId id="307" r:id="rId10"/>
    <p:sldId id="315" r:id="rId11"/>
    <p:sldId id="317" r:id="rId12"/>
    <p:sldId id="316" r:id="rId13"/>
    <p:sldId id="310" r:id="rId14"/>
    <p:sldId id="309" r:id="rId15"/>
    <p:sldId id="311" r:id="rId16"/>
    <p:sldId id="312" r:id="rId17"/>
    <p:sldId id="286" r:id="rId18"/>
  </p:sldIdLst>
  <p:sldSz cx="9144000" cy="5143500" type="screen16x9"/>
  <p:notesSz cx="6858000" cy="9144000"/>
  <p:embeddedFontLst>
    <p:embeddedFont>
      <p:font typeface="Abel" charset="0"/>
      <p:regular r:id="rId20"/>
    </p:embeddedFont>
    <p:embeddedFont>
      <p:font typeface="Paytone One" charset="0"/>
      <p:regular r:id="rId21"/>
    </p:embeddedFont>
    <p:embeddedFont>
      <p:font typeface="Inter" charset="0"/>
      <p:regular r:id="rId22"/>
      <p:bold r:id="rId23"/>
    </p:embeddedFont>
    <p:embeddedFont>
      <p:font typeface="Archivo" charset="0"/>
      <p:regular r:id="rId24"/>
      <p:bold r:id="rId25"/>
      <p:italic r:id="rId26"/>
      <p:boldItalic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宋体" pitchFamily="2" charset="-122"/>
      <p:regular r:id="rId32"/>
    </p:embeddedFont>
    <p:embeddedFont>
      <p:font typeface="Unica One" charset="0"/>
      <p:regular r:id="rId33"/>
    </p:embeddedFont>
    <p:embeddedFont>
      <p:font typeface="Fira Sans Extra Condensed Medium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30CADDD-F39E-416F-908C-16715AE90E27}">
  <a:tblStyle styleId="{330CADDD-F39E-416F-908C-16715AE90E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36" y="-24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40f09d0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40f09d0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40c982ce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40c982ce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320de4b7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320de4b7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73825" y="0"/>
            <a:ext cx="62703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946">
            <a:off x="4178400" y="1241700"/>
            <a:ext cx="4360200" cy="17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5200" b="1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1327">
            <a:off x="4216500" y="3544600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2">
    <p:bg>
      <p:bgPr>
        <a:solidFill>
          <a:schemeClr val="accent3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601030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3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3"/>
          <p:cNvSpPr txBox="1">
            <a:spLocks noGrp="1"/>
          </p:cNvSpPr>
          <p:nvPr>
            <p:ph type="title" hasCustomPrompt="1"/>
          </p:nvPr>
        </p:nvSpPr>
        <p:spPr>
          <a:xfrm flipH="1">
            <a:off x="3753239" y="3825726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 flipH="1">
            <a:off x="5152400" y="1537350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152400" y="3940801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 flipH="1">
            <a:off x="5152400" y="2732654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"/>
          </p:nvPr>
        </p:nvSpPr>
        <p:spPr>
          <a:xfrm flipH="1">
            <a:off x="5152400" y="954825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5152400" y="3339226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6"/>
          </p:nvPr>
        </p:nvSpPr>
        <p:spPr>
          <a:xfrm flipH="1">
            <a:off x="5152400" y="2245829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7" hasCustomPrompt="1"/>
          </p:nvPr>
        </p:nvSpPr>
        <p:spPr>
          <a:xfrm>
            <a:off x="3696239" y="25986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8" hasCustomPrompt="1"/>
          </p:nvPr>
        </p:nvSpPr>
        <p:spPr>
          <a:xfrm>
            <a:off x="3696239" y="137163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" name="Google Shape;100;p16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>
            <a:spLocks noGrp="1"/>
          </p:cNvSpPr>
          <p:nvPr>
            <p:ph type="ctrTitle"/>
          </p:nvPr>
        </p:nvSpPr>
        <p:spPr>
          <a:xfrm flipH="1">
            <a:off x="1742877" y="1446225"/>
            <a:ext cx="203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1"/>
          </p:nvPr>
        </p:nvSpPr>
        <p:spPr>
          <a:xfrm flipH="1">
            <a:off x="1742918" y="1868512"/>
            <a:ext cx="2376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ctrTitle" idx="2"/>
          </p:nvPr>
        </p:nvSpPr>
        <p:spPr>
          <a:xfrm flipH="1">
            <a:off x="5378648" y="1446225"/>
            <a:ext cx="2077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3"/>
          </p:nvPr>
        </p:nvSpPr>
        <p:spPr>
          <a:xfrm flipH="1">
            <a:off x="5378599" y="1870850"/>
            <a:ext cx="2499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ctrTitle" idx="4"/>
          </p:nvPr>
        </p:nvSpPr>
        <p:spPr>
          <a:xfrm flipH="1">
            <a:off x="1742975" y="3180575"/>
            <a:ext cx="226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5"/>
          </p:nvPr>
        </p:nvSpPr>
        <p:spPr>
          <a:xfrm flipH="1">
            <a:off x="1730066" y="3603468"/>
            <a:ext cx="2262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ctrTitle" idx="6"/>
          </p:nvPr>
        </p:nvSpPr>
        <p:spPr>
          <a:xfrm flipH="1">
            <a:off x="5378522" y="3180575"/>
            <a:ext cx="249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7"/>
          </p:nvPr>
        </p:nvSpPr>
        <p:spPr>
          <a:xfrm flipH="1">
            <a:off x="5365671" y="3603468"/>
            <a:ext cx="2425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8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71;p24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3406400" y="1631975"/>
            <a:ext cx="43611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0" y="0"/>
            <a:ext cx="6924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1"/>
          </p:nvPr>
        </p:nvSpPr>
        <p:spPr>
          <a:xfrm>
            <a:off x="531238" y="169986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-242762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680209" y="420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1144400" y="3478125"/>
            <a:ext cx="3282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0" y="0"/>
            <a:ext cx="6924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defRPr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9" r:id="rId4"/>
    <p:sldLayoutId id="2147483662" r:id="rId5"/>
    <p:sldLayoutId id="2147483670" r:id="rId6"/>
    <p:sldLayoutId id="2147483671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syleo22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ctrTitle"/>
          </p:nvPr>
        </p:nvSpPr>
        <p:spPr>
          <a:xfrm rot="946">
            <a:off x="4356332" y="700191"/>
            <a:ext cx="4716391" cy="2588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/>
              <a:t>Predicting </a:t>
            </a:r>
            <a:br>
              <a:rPr lang="en-US" sz="4000" dirty="0" smtClean="0"/>
            </a:br>
            <a:r>
              <a:rPr lang="en-US" sz="4000" dirty="0" smtClean="0"/>
              <a:t>Customer Churn in the Telecommunications </a:t>
            </a:r>
            <a:r>
              <a:rPr lang="en-US" sz="4000" dirty="0" smtClean="0"/>
              <a:t>Industry</a:t>
            </a:r>
            <a:endParaRPr lang="en-US" sz="4000"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subTitle" idx="1"/>
          </p:nvPr>
        </p:nvSpPr>
        <p:spPr>
          <a:xfrm rot="1327">
            <a:off x="6228143" y="4515958"/>
            <a:ext cx="1403811" cy="493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600" dirty="0" smtClean="0"/>
              <a:t>Leo </a:t>
            </a:r>
            <a:r>
              <a:rPr lang="en-US" sz="1600" dirty="0" err="1" smtClean="0"/>
              <a:t>Siu</a:t>
            </a:r>
            <a:r>
              <a:rPr lang="en-US" sz="1600" dirty="0" smtClean="0"/>
              <a:t>-Yin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cxnSp>
        <p:nvCxnSpPr>
          <p:cNvPr id="204" name="Google Shape;204;p33"/>
          <p:cNvCxnSpPr/>
          <p:nvPr/>
        </p:nvCxnSpPr>
        <p:spPr>
          <a:xfrm>
            <a:off x="3697700" y="3272600"/>
            <a:ext cx="301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anothermet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60" y="4443958"/>
            <a:ext cx="1152129" cy="565563"/>
          </a:xfrm>
          <a:prstGeom prst="rect">
            <a:avLst/>
          </a:prstGeom>
        </p:spPr>
      </p:pic>
      <p:pic>
        <p:nvPicPr>
          <p:cNvPr id="9" name="Picture 8" descr="PR-014429_churn survey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55526"/>
            <a:ext cx="3940219" cy="352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71600" cy="555625"/>
          </a:xfrm>
          <a:solidFill>
            <a:schemeClr val="accent3"/>
          </a:solidFill>
        </p:spPr>
        <p:txBody>
          <a:bodyPr/>
          <a:lstStyle/>
          <a:p>
            <a:r>
              <a:rPr lang="en-SG" sz="3200" b="1" dirty="0" smtClean="0"/>
              <a:t>Data</a:t>
            </a:r>
            <a:endParaRPr lang="en-US" sz="32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563888" y="267494"/>
            <a:ext cx="1440160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Log Loss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2" name="Right Arrow 11"/>
          <p:cNvSpPr/>
          <p:nvPr/>
        </p:nvSpPr>
        <p:spPr>
          <a:xfrm rot="16200000">
            <a:off x="2411760" y="4515966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loss_ba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771550"/>
            <a:ext cx="5495087" cy="3663391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71600" cy="555625"/>
          </a:xfrm>
          <a:solidFill>
            <a:schemeClr val="accent3"/>
          </a:solidFill>
        </p:spPr>
        <p:txBody>
          <a:bodyPr/>
          <a:lstStyle/>
          <a:p>
            <a:r>
              <a:rPr lang="en-SG" sz="3200" b="1" dirty="0" smtClean="0"/>
              <a:t>Data</a:t>
            </a:r>
            <a:endParaRPr lang="en-US" sz="32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35896" y="411510"/>
            <a:ext cx="1440160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Precision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3707904" y="4443958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recision_ba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43558"/>
            <a:ext cx="5279064" cy="351937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6200000">
            <a:off x="2555776" y="4443958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71600" cy="555625"/>
          </a:xfrm>
          <a:solidFill>
            <a:schemeClr val="accent3"/>
          </a:solidFill>
        </p:spPr>
        <p:txBody>
          <a:bodyPr/>
          <a:lstStyle/>
          <a:p>
            <a:r>
              <a:rPr lang="en-SG" sz="3200" b="1" dirty="0" smtClean="0"/>
              <a:t>Data</a:t>
            </a:r>
            <a:endParaRPr lang="en-US" sz="32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63888" y="267494"/>
            <a:ext cx="1440160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Recall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2411760" y="4371950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ecall_ba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699542"/>
            <a:ext cx="5387075" cy="3591383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15616" y="3673572"/>
          <a:ext cx="7416823" cy="1346450"/>
        </p:xfrm>
        <a:graphic>
          <a:graphicData uri="http://schemas.openxmlformats.org/drawingml/2006/table">
            <a:tbl>
              <a:tblPr/>
              <a:tblGrid>
                <a:gridCol w="1525445"/>
                <a:gridCol w="3068426"/>
                <a:gridCol w="1139702"/>
                <a:gridCol w="841625"/>
                <a:gridCol w="841625"/>
              </a:tblGrid>
              <a:tr h="269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Model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Parameters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AUC ROC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Log Loss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F1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Logistic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Regression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C = </a:t>
                      </a:r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5.0941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Penalty = L2, Solver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lbfgs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KNN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 neighbours = 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0.7371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Random Forest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 estimators =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300, </a:t>
                      </a:r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criterion: '</a:t>
                      </a:r>
                      <a:r>
                        <a:rPr lang="en-US" dirty="0" err="1" smtClean="0">
                          <a:latin typeface="Calibri" pitchFamily="34" charset="0"/>
                          <a:cs typeface="Calibri" pitchFamily="34" charset="0"/>
                        </a:rPr>
                        <a:t>gini</a:t>
                      </a:r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'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0.5027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SVC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 = 1, Kernel = Linear , Gamma =1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0.793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0.4811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43608" y="3961604"/>
            <a:ext cx="756084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0" y="0"/>
            <a:ext cx="2699792" cy="13476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Tuning </a:t>
            </a:r>
            <a:r>
              <a:rPr kumimoji="0" lang="en-SG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Hyerparameters</a:t>
            </a:r>
            <a:r>
              <a:rPr kumimoji="0" lang="en-SG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 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from </a:t>
            </a:r>
            <a:r>
              <a:rPr kumimoji="0" lang="en-SG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GridSearchCV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" name="Picture 6" descr="R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57" y="123478"/>
            <a:ext cx="4867179" cy="352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107504" y="-20538"/>
            <a:ext cx="1296144" cy="67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5536" y="2283718"/>
          <a:ext cx="3686523" cy="976398"/>
        </p:xfrm>
        <a:graphic>
          <a:graphicData uri="http://schemas.openxmlformats.org/drawingml/2006/table">
            <a:tbl>
              <a:tblPr/>
              <a:tblGrid>
                <a:gridCol w="907452"/>
                <a:gridCol w="964167"/>
                <a:gridCol w="907452"/>
                <a:gridCol w="907452"/>
              </a:tblGrid>
              <a:tr h="32546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Threshold =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5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Class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itle 3"/>
          <p:cNvSpPr txBox="1">
            <a:spLocks/>
          </p:cNvSpPr>
          <p:nvPr/>
        </p:nvSpPr>
        <p:spPr>
          <a:xfrm>
            <a:off x="0" y="0"/>
            <a:ext cx="6948264" cy="5555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Tuning threshold in Logistic Regression Model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860032" y="2283718"/>
          <a:ext cx="3744416" cy="990622"/>
        </p:xfrm>
        <a:graphic>
          <a:graphicData uri="http://schemas.openxmlformats.org/drawingml/2006/table">
            <a:tbl>
              <a:tblPr/>
              <a:tblGrid>
                <a:gridCol w="921702"/>
                <a:gridCol w="979310"/>
                <a:gridCol w="921702"/>
                <a:gridCol w="921702"/>
              </a:tblGrid>
              <a:tr h="2160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Threshold =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0.361258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61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Class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5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07504" y="915566"/>
            <a:ext cx="24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400" b="1" dirty="0" smtClean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1600" y="1275606"/>
            <a:ext cx="6336704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 fontAlgn="base"/>
            <a:r>
              <a:rPr lang="en-US" sz="1600" b="1" dirty="0" smtClean="0"/>
              <a:t>F-Measure  =  (2 * Precision * Recall) / (Precision + Recall)</a:t>
            </a:r>
            <a:endParaRPr lang="en-US" sz="1600" b="1" dirty="0"/>
          </a:p>
        </p:txBody>
      </p:sp>
      <p:sp>
        <p:nvSpPr>
          <p:cNvPr id="18" name="Right Arrow 17"/>
          <p:cNvSpPr/>
          <p:nvPr/>
        </p:nvSpPr>
        <p:spPr>
          <a:xfrm>
            <a:off x="4211960" y="2859782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67944" y="2067694"/>
            <a:ext cx="792088" cy="73866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 fontAlgn="base"/>
            <a:r>
              <a:rPr lang="en-US" dirty="0" smtClean="0"/>
              <a:t>Based on </a:t>
            </a:r>
            <a:r>
              <a:rPr lang="en-US" dirty="0" err="1" smtClean="0"/>
              <a:t>fmax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lativeImport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0"/>
            <a:ext cx="6392334" cy="51435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699792" y="267494"/>
            <a:ext cx="1368152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0"/>
            <a:ext cx="1979712" cy="555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Top Features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 idx="8"/>
          </p:nvPr>
        </p:nvSpPr>
        <p:spPr>
          <a:xfrm>
            <a:off x="179512" y="123478"/>
            <a:ext cx="7488832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Conclusions</a:t>
            </a:r>
            <a:endParaRPr sz="3200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sldNum" idx="12"/>
          </p:nvPr>
        </p:nvSpPr>
        <p:spPr>
          <a:xfrm>
            <a:off x="8532440" y="440475"/>
            <a:ext cx="45936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51520" y="987574"/>
            <a:ext cx="8424936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203598"/>
            <a:ext cx="8352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 smtClean="0">
                <a:latin typeface="Abel" charset="0"/>
              </a:rPr>
              <a:t>To reduce customer churn</a:t>
            </a:r>
            <a:r>
              <a:rPr lang="en-SG" sz="3200" dirty="0" smtClean="0">
                <a:latin typeface="Abel" charset="0"/>
              </a:rPr>
              <a:t>, </a:t>
            </a:r>
            <a:r>
              <a:rPr lang="en-SG" sz="3200" dirty="0" err="1" smtClean="0">
                <a:latin typeface="Abel" charset="0"/>
              </a:rPr>
              <a:t>telcos</a:t>
            </a:r>
            <a:r>
              <a:rPr lang="en-SG" sz="3200" dirty="0" smtClean="0">
                <a:latin typeface="Abel" charset="0"/>
              </a:rPr>
              <a:t> </a:t>
            </a:r>
            <a:r>
              <a:rPr lang="en-SG" sz="3200" dirty="0" smtClean="0">
                <a:latin typeface="Abel" charset="0"/>
              </a:rPr>
              <a:t>need to focus on:</a:t>
            </a:r>
          </a:p>
          <a:p>
            <a:endParaRPr lang="en-SG" sz="2800" dirty="0" smtClean="0">
              <a:latin typeface="Abel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en-SG" sz="2800" dirty="0" smtClean="0">
                <a:latin typeface="Abel" charset="0"/>
              </a:rPr>
              <a:t>Longer term contract plans </a:t>
            </a:r>
            <a:r>
              <a:rPr lang="en-SG" sz="2800" dirty="0" smtClean="0">
                <a:latin typeface="Abel" charset="0"/>
              </a:rPr>
              <a:t>for customers.</a:t>
            </a:r>
          </a:p>
          <a:p>
            <a:pPr marL="514350" indent="-514350">
              <a:buFont typeface="+mj-lt"/>
              <a:buAutoNum type="arabicParenR"/>
            </a:pPr>
            <a:endParaRPr lang="en-SG" sz="2800" dirty="0" smtClean="0">
              <a:latin typeface="Abel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en-SG" sz="2800" dirty="0" smtClean="0">
                <a:latin typeface="Abel" charset="0"/>
              </a:rPr>
              <a:t>Provide online security for customers.</a:t>
            </a:r>
          </a:p>
          <a:p>
            <a:endParaRPr lang="en-SG" sz="2800" dirty="0" smtClean="0">
              <a:latin typeface="Abel" charset="0"/>
            </a:endParaRPr>
          </a:p>
          <a:p>
            <a:r>
              <a:rPr lang="en-SG" sz="2800" dirty="0" smtClean="0">
                <a:latin typeface="Abel" charset="0"/>
              </a:rPr>
              <a:t>  </a:t>
            </a:r>
            <a:endParaRPr lang="en-US" sz="2800" dirty="0">
              <a:latin typeface="A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3"/>
          <p:cNvSpPr txBox="1">
            <a:spLocks noGrp="1"/>
          </p:cNvSpPr>
          <p:nvPr>
            <p:ph type="subTitle" idx="1"/>
          </p:nvPr>
        </p:nvSpPr>
        <p:spPr>
          <a:xfrm>
            <a:off x="251520" y="1995686"/>
            <a:ext cx="4896544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Do you have any questions</a:t>
            </a:r>
            <a:r>
              <a:rPr lang="en" sz="1600" dirty="0" smtClean="0"/>
              <a:t>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 smtClean="0">
              <a:latin typeface="+mn-lt"/>
              <a:hlinkClick r:id="rId3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+mn-lt"/>
                <a:hlinkClick r:id="rId3"/>
              </a:rPr>
              <a:t>syleo22@gmail.com</a:t>
            </a:r>
            <a:endParaRPr lang="en-SG" sz="1600" dirty="0" smtClean="0">
              <a:latin typeface="+mn-lt"/>
            </a:endParaRPr>
          </a:p>
          <a:p>
            <a:pPr marL="0" indent="0"/>
            <a:r>
              <a:rPr lang="en-SG" sz="1600" dirty="0" smtClean="0">
                <a:solidFill>
                  <a:schemeClr val="tx1"/>
                </a:solidFill>
                <a:latin typeface="+mn-lt"/>
              </a:rPr>
              <a:t>https://github.com/syleo22/SiuYin_Projects</a:t>
            </a:r>
            <a:endParaRPr sz="1600" dirty="0">
              <a:latin typeface="+mn-lt"/>
            </a:endParaRPr>
          </a:p>
          <a:p>
            <a:pPr marL="0" lvl="0" indent="0"/>
            <a:r>
              <a:rPr lang="en-US" sz="1600" dirty="0" smtClean="0">
                <a:latin typeface="+mn-lt"/>
              </a:rPr>
              <a:t>https://www.linkedin.com/in/syleo/</a:t>
            </a:r>
            <a:endParaRPr sz="1600" dirty="0">
              <a:latin typeface="+mn-lt"/>
            </a:endParaRPr>
          </a:p>
        </p:txBody>
      </p:sp>
      <p:sp>
        <p:nvSpPr>
          <p:cNvPr id="751" name="Google Shape;751;p63"/>
          <p:cNvSpPr txBox="1"/>
          <p:nvPr/>
        </p:nvSpPr>
        <p:spPr>
          <a:xfrm>
            <a:off x="1619350" y="4274998"/>
            <a:ext cx="2808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2" name="Google Shape;752;p63"/>
          <p:cNvSpPr txBox="1">
            <a:spLocks noGrp="1"/>
          </p:cNvSpPr>
          <p:nvPr>
            <p:ph type="title"/>
          </p:nvPr>
        </p:nvSpPr>
        <p:spPr>
          <a:xfrm>
            <a:off x="-242762" y="46216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753" name="Google Shape;753;p63"/>
          <p:cNvSpPr/>
          <p:nvPr/>
        </p:nvSpPr>
        <p:spPr>
          <a:xfrm>
            <a:off x="3542043" y="4338989"/>
            <a:ext cx="25206" cy="19596"/>
          </a:xfrm>
          <a:custGeom>
            <a:avLst/>
            <a:gdLst/>
            <a:ahLst/>
            <a:cxnLst/>
            <a:rect l="l" t="t" r="r" b="b"/>
            <a:pathLst>
              <a:path w="638" h="496" extrusionOk="0">
                <a:moveTo>
                  <a:pt x="318" y="1"/>
                </a:moveTo>
                <a:cubicBezTo>
                  <a:pt x="0" y="1"/>
                  <a:pt x="0" y="496"/>
                  <a:pt x="318" y="496"/>
                </a:cubicBezTo>
                <a:cubicBezTo>
                  <a:pt x="638" y="496"/>
                  <a:pt x="638" y="1"/>
                  <a:pt x="318" y="1"/>
                </a:cubicBezTo>
                <a:close/>
              </a:path>
            </a:pathLst>
          </a:custGeom>
          <a:solidFill>
            <a:srgbClr val="D9B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4" name="Google Shape;754;p63"/>
          <p:cNvCxnSpPr/>
          <p:nvPr/>
        </p:nvCxnSpPr>
        <p:spPr>
          <a:xfrm>
            <a:off x="2533650" y="1632950"/>
            <a:ext cx="30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7" name="Google Shape;757;p63"/>
          <p:cNvGrpSpPr/>
          <p:nvPr/>
        </p:nvGrpSpPr>
        <p:grpSpPr>
          <a:xfrm>
            <a:off x="5220072" y="2427734"/>
            <a:ext cx="288032" cy="288032"/>
            <a:chOff x="3303268" y="3817349"/>
            <a:chExt cx="346056" cy="345674"/>
          </a:xfrm>
        </p:grpSpPr>
        <p:sp>
          <p:nvSpPr>
            <p:cNvPr id="758" name="Google Shape;758;p6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63"/>
          <p:cNvGrpSpPr/>
          <p:nvPr/>
        </p:nvGrpSpPr>
        <p:grpSpPr>
          <a:xfrm>
            <a:off x="5242431" y="3147814"/>
            <a:ext cx="265673" cy="288032"/>
            <a:chOff x="3752358" y="3817349"/>
            <a:chExt cx="346056" cy="345674"/>
          </a:xfrm>
        </p:grpSpPr>
        <p:sp>
          <p:nvSpPr>
            <p:cNvPr id="763" name="Google Shape;763;p6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 descr="GitHub-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787774"/>
            <a:ext cx="284018" cy="284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7504" y="1059582"/>
            <a:ext cx="8424936" cy="3816424"/>
          </a:xfrm>
        </p:spPr>
        <p:txBody>
          <a:bodyPr/>
          <a:lstStyle/>
          <a:p>
            <a:r>
              <a:rPr lang="en-US" dirty="0" smtClean="0"/>
              <a:t>Getting </a:t>
            </a:r>
            <a:r>
              <a:rPr lang="en-US" dirty="0" smtClean="0"/>
              <a:t>new customers is much more expensive than retaining existing ones. Some studies have shown that it costs six to seven times more to acquire a new customer than to keep an existing one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Not only do loyal customers help sales, but they are also more likely to buy high-margin supplemental goods and </a:t>
            </a:r>
            <a:r>
              <a:rPr lang="en-US" dirty="0" smtClean="0"/>
              <a:t>services.</a:t>
            </a:r>
          </a:p>
          <a:p>
            <a:endParaRPr lang="en-US" dirty="0" smtClean="0"/>
          </a:p>
          <a:p>
            <a:r>
              <a:rPr lang="en-US" dirty="0" smtClean="0"/>
              <a:t>According </a:t>
            </a:r>
            <a:r>
              <a:rPr lang="en-US" dirty="0" smtClean="0"/>
              <a:t>to </a:t>
            </a:r>
            <a:r>
              <a:rPr lang="en-US" i="1" dirty="0" smtClean="0"/>
              <a:t>BeyondPhilosophy.com: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“</a:t>
            </a:r>
            <a:r>
              <a:rPr lang="en-US" dirty="0" smtClean="0"/>
              <a:t>Loyal customers reduce costs associated with consumer education and marketing, especially when they become Net Promoters for your organization.”</a:t>
            </a:r>
          </a:p>
          <a:p>
            <a:endParaRPr lang="en-US" dirty="0" smtClean="0"/>
          </a:p>
          <a:p>
            <a:r>
              <a:rPr lang="en-US" dirty="0" smtClean="0"/>
              <a:t>Hence </a:t>
            </a:r>
            <a:r>
              <a:rPr lang="en-US" dirty="0" smtClean="0"/>
              <a:t>it is important to be able to proactively determine the customers most at risk of leaving and take preventative measures against this.</a:t>
            </a:r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195486"/>
            <a:ext cx="4752528" cy="674700"/>
          </a:xfrm>
        </p:spPr>
        <p:txBody>
          <a:bodyPr/>
          <a:lstStyle/>
          <a:p>
            <a:r>
              <a:rPr lang="en-US" dirty="0" smtClean="0"/>
              <a:t>Why Predict Customer Churn?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ctrTitle" idx="4294967295"/>
          </p:nvPr>
        </p:nvSpPr>
        <p:spPr>
          <a:xfrm>
            <a:off x="611560" y="1347614"/>
            <a:ext cx="2160240" cy="1080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Factors of</a:t>
            </a:r>
            <a:br>
              <a:rPr lang="en" b="1" dirty="0" smtClean="0"/>
            </a:br>
            <a:r>
              <a:rPr lang="en" b="1" dirty="0" smtClean="0"/>
              <a:t>Customer Churn</a:t>
            </a:r>
            <a:endParaRPr b="1" dirty="0"/>
          </a:p>
        </p:txBody>
      </p:sp>
      <p:sp>
        <p:nvSpPr>
          <p:cNvPr id="358" name="Google Shape;358;p43"/>
          <p:cNvSpPr txBox="1">
            <a:spLocks noGrp="1"/>
          </p:cNvSpPr>
          <p:nvPr>
            <p:ph type="sldNum" idx="12"/>
          </p:nvPr>
        </p:nvSpPr>
        <p:spPr>
          <a:xfrm>
            <a:off x="8557950" y="440475"/>
            <a:ext cx="50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pSp>
        <p:nvGrpSpPr>
          <p:cNvPr id="359" name="Google Shape;359;p43"/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360" name="Google Shape;360;p43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3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43"/>
          <p:cNvSpPr txBox="1">
            <a:spLocks noGrp="1"/>
          </p:cNvSpPr>
          <p:nvPr>
            <p:ph type="title"/>
          </p:nvPr>
        </p:nvSpPr>
        <p:spPr>
          <a:xfrm>
            <a:off x="591874" y="339650"/>
            <a:ext cx="4772213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Project Goals</a:t>
            </a:r>
            <a:endParaRPr b="1" dirty="0"/>
          </a:p>
        </p:txBody>
      </p:sp>
      <p:sp>
        <p:nvSpPr>
          <p:cNvPr id="365" name="Google Shape;365;p43"/>
          <p:cNvSpPr txBox="1">
            <a:spLocks noGrp="1"/>
          </p:cNvSpPr>
          <p:nvPr>
            <p:ph type="ctrTitle" idx="4294967295"/>
          </p:nvPr>
        </p:nvSpPr>
        <p:spPr>
          <a:xfrm>
            <a:off x="6235427" y="2294425"/>
            <a:ext cx="1854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Build Suitable Model</a:t>
            </a:r>
            <a:endParaRPr b="1" dirty="0"/>
          </a:p>
        </p:txBody>
      </p:sp>
      <p:sp>
        <p:nvSpPr>
          <p:cNvPr id="367" name="Google Shape;367;p43"/>
          <p:cNvSpPr txBox="1">
            <a:spLocks noGrp="1"/>
          </p:cNvSpPr>
          <p:nvPr>
            <p:ph type="ctrTitle" idx="4294967295"/>
          </p:nvPr>
        </p:nvSpPr>
        <p:spPr>
          <a:xfrm>
            <a:off x="467544" y="3126000"/>
            <a:ext cx="216024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Predict Customer Churn</a:t>
            </a:r>
            <a:endParaRPr b="1" dirty="0"/>
          </a:p>
        </p:txBody>
      </p:sp>
      <p:sp>
        <p:nvSpPr>
          <p:cNvPr id="370" name="Google Shape;370;p43"/>
          <p:cNvSpPr/>
          <p:nvPr/>
        </p:nvSpPr>
        <p:spPr>
          <a:xfrm>
            <a:off x="3250661" y="1528376"/>
            <a:ext cx="1602600" cy="160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3"/>
          <p:cNvSpPr/>
          <p:nvPr/>
        </p:nvSpPr>
        <p:spPr>
          <a:xfrm>
            <a:off x="4324179" y="2146549"/>
            <a:ext cx="1602600" cy="160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3"/>
          <p:cNvSpPr/>
          <p:nvPr/>
        </p:nvSpPr>
        <p:spPr>
          <a:xfrm>
            <a:off x="3347864" y="2715766"/>
            <a:ext cx="1602600" cy="160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3"/>
          <p:cNvCxnSpPr>
            <a:stCxn id="369" idx="3"/>
            <a:endCxn id="370" idx="2"/>
          </p:cNvCxnSpPr>
          <p:nvPr/>
        </p:nvCxnSpPr>
        <p:spPr>
          <a:xfrm>
            <a:off x="2771800" y="1887674"/>
            <a:ext cx="478861" cy="4420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3"/>
          <p:cNvCxnSpPr>
            <a:stCxn id="365" idx="1"/>
            <a:endCxn id="371" idx="6"/>
          </p:cNvCxnSpPr>
          <p:nvPr/>
        </p:nvCxnSpPr>
        <p:spPr>
          <a:xfrm flipH="1">
            <a:off x="5926727" y="2583325"/>
            <a:ext cx="308700" cy="3645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43"/>
          <p:cNvCxnSpPr>
            <a:stCxn id="367" idx="3"/>
            <a:endCxn id="372" idx="2"/>
          </p:cNvCxnSpPr>
          <p:nvPr/>
        </p:nvCxnSpPr>
        <p:spPr>
          <a:xfrm>
            <a:off x="2627784" y="3414900"/>
            <a:ext cx="720080" cy="10216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7" name="Google Shape;387;p43"/>
          <p:cNvGrpSpPr/>
          <p:nvPr/>
        </p:nvGrpSpPr>
        <p:grpSpPr>
          <a:xfrm flipH="1">
            <a:off x="4860032" y="2643758"/>
            <a:ext cx="576064" cy="504056"/>
            <a:chOff x="2567841" y="1994124"/>
            <a:chExt cx="399812" cy="306477"/>
          </a:xfrm>
        </p:grpSpPr>
        <p:sp>
          <p:nvSpPr>
            <p:cNvPr id="388" name="Google Shape;388;p43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3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9836;p76"/>
          <p:cNvGrpSpPr/>
          <p:nvPr/>
        </p:nvGrpSpPr>
        <p:grpSpPr>
          <a:xfrm>
            <a:off x="3779912" y="1923678"/>
            <a:ext cx="504056" cy="648072"/>
            <a:chOff x="910723" y="1508212"/>
            <a:chExt cx="251660" cy="350166"/>
          </a:xfrm>
        </p:grpSpPr>
        <p:sp>
          <p:nvSpPr>
            <p:cNvPr id="47" name="Google Shape;9837;p76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838;p76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839;p76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840;p76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841;p76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842;p76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43;p76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844;p76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45;p76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46;p76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847;p76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848;p76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49;p76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850;p76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851;p76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52;p76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853;p76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Picture 66" descr="customerchu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58" y="3219822"/>
            <a:ext cx="1226413" cy="576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/>
      <p:bldP spid="365" grpId="0"/>
      <p:bldP spid="3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>
            <a:spLocks noGrp="1"/>
          </p:cNvSpPr>
          <p:nvPr>
            <p:ph type="sldNum" idx="12"/>
          </p:nvPr>
        </p:nvSpPr>
        <p:spPr>
          <a:xfrm>
            <a:off x="8521100" y="440475"/>
            <a:ext cx="5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cxnSp>
        <p:nvCxnSpPr>
          <p:cNvPr id="486" name="Google Shape;486;p50"/>
          <p:cNvCxnSpPr>
            <a:stCxn id="487" idx="6"/>
            <a:endCxn id="488" idx="2"/>
          </p:cNvCxnSpPr>
          <p:nvPr/>
        </p:nvCxnSpPr>
        <p:spPr>
          <a:xfrm>
            <a:off x="2203689" y="2939617"/>
            <a:ext cx="108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50"/>
          <p:cNvSpPr txBox="1">
            <a:spLocks noGrp="1"/>
          </p:cNvSpPr>
          <p:nvPr>
            <p:ph type="ctrTitle" idx="4294967295"/>
          </p:nvPr>
        </p:nvSpPr>
        <p:spPr>
          <a:xfrm flipH="1">
            <a:off x="2771800" y="987574"/>
            <a:ext cx="180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Data Cleaning,</a:t>
            </a:r>
            <a:br>
              <a:rPr lang="en" sz="2000" b="1" dirty="0" smtClean="0"/>
            </a:br>
            <a:r>
              <a:rPr lang="en" sz="2000" b="1" dirty="0" smtClean="0"/>
              <a:t>EDA</a:t>
            </a:r>
            <a:endParaRPr sz="2000" b="1" dirty="0"/>
          </a:p>
        </p:txBody>
      </p:sp>
      <p:sp>
        <p:nvSpPr>
          <p:cNvPr id="491" name="Google Shape;491;p50"/>
          <p:cNvSpPr txBox="1">
            <a:spLocks noGrp="1"/>
          </p:cNvSpPr>
          <p:nvPr>
            <p:ph type="ctrTitle" idx="4294967295"/>
          </p:nvPr>
        </p:nvSpPr>
        <p:spPr>
          <a:xfrm flipH="1">
            <a:off x="6228184" y="987574"/>
            <a:ext cx="1560600" cy="72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1" dirty="0" smtClean="0"/>
              <a:t>Data Interpretation </a:t>
            </a:r>
            <a:endParaRPr sz="2000" b="1" dirty="0"/>
          </a:p>
        </p:txBody>
      </p:sp>
      <p:sp>
        <p:nvSpPr>
          <p:cNvPr id="493" name="Google Shape;493;p50"/>
          <p:cNvSpPr txBox="1">
            <a:spLocks noGrp="1"/>
          </p:cNvSpPr>
          <p:nvPr>
            <p:ph type="ctrTitle" idx="4294967295"/>
          </p:nvPr>
        </p:nvSpPr>
        <p:spPr>
          <a:xfrm flipH="1">
            <a:off x="539552" y="3291830"/>
            <a:ext cx="2736307" cy="4320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Telco Customer Data</a:t>
            </a:r>
            <a:endParaRPr sz="2000" b="1" dirty="0"/>
          </a:p>
        </p:txBody>
      </p:sp>
      <p:sp>
        <p:nvSpPr>
          <p:cNvPr id="495" name="Google Shape;495;p50"/>
          <p:cNvSpPr txBox="1">
            <a:spLocks noGrp="1"/>
          </p:cNvSpPr>
          <p:nvPr>
            <p:ph type="ctrTitle" idx="4294967295"/>
          </p:nvPr>
        </p:nvSpPr>
        <p:spPr>
          <a:xfrm flipH="1">
            <a:off x="4211960" y="3507854"/>
            <a:ext cx="2211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Model </a:t>
            </a:r>
            <a:r>
              <a:rPr lang="en-SG" sz="2000" b="1" dirty="0" smtClean="0"/>
              <a:t>Selection, Threshold Tuning</a:t>
            </a:r>
            <a:endParaRPr sz="2000" b="1" dirty="0"/>
          </a:p>
        </p:txBody>
      </p:sp>
      <p:sp>
        <p:nvSpPr>
          <p:cNvPr id="497" name="Google Shape;497;p50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Project Stages</a:t>
            </a:r>
            <a:endParaRPr b="1" dirty="0"/>
          </a:p>
        </p:txBody>
      </p:sp>
      <p:grpSp>
        <p:nvGrpSpPr>
          <p:cNvPr id="498" name="Google Shape;498;p50"/>
          <p:cNvGrpSpPr/>
          <p:nvPr/>
        </p:nvGrpSpPr>
        <p:grpSpPr>
          <a:xfrm>
            <a:off x="3292943" y="2650717"/>
            <a:ext cx="577800" cy="577800"/>
            <a:chOff x="3463550" y="2596950"/>
            <a:chExt cx="577800" cy="577800"/>
          </a:xfrm>
        </p:grpSpPr>
        <p:sp>
          <p:nvSpPr>
            <p:cNvPr id="488" name="Google Shape;488;p50"/>
            <p:cNvSpPr/>
            <p:nvPr/>
          </p:nvSpPr>
          <p:spPr>
            <a:xfrm>
              <a:off x="3463550" y="2596950"/>
              <a:ext cx="577800" cy="577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3525500" y="2658900"/>
              <a:ext cx="453900" cy="4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50"/>
          <p:cNvGrpSpPr/>
          <p:nvPr/>
        </p:nvGrpSpPr>
        <p:grpSpPr>
          <a:xfrm>
            <a:off x="4968631" y="2650717"/>
            <a:ext cx="577800" cy="577800"/>
            <a:chOff x="5069825" y="2596950"/>
            <a:chExt cx="577800" cy="577800"/>
          </a:xfrm>
        </p:grpSpPr>
        <p:sp>
          <p:nvSpPr>
            <p:cNvPr id="501" name="Google Shape;501;p50"/>
            <p:cNvSpPr/>
            <p:nvPr/>
          </p:nvSpPr>
          <p:spPr>
            <a:xfrm>
              <a:off x="5069825" y="2596950"/>
              <a:ext cx="577800" cy="577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5131775" y="2658900"/>
              <a:ext cx="453900" cy="453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50"/>
          <p:cNvGrpSpPr/>
          <p:nvPr/>
        </p:nvGrpSpPr>
        <p:grpSpPr>
          <a:xfrm>
            <a:off x="6629643" y="2650717"/>
            <a:ext cx="577800" cy="577800"/>
            <a:chOff x="6676100" y="2596950"/>
            <a:chExt cx="577800" cy="577800"/>
          </a:xfrm>
        </p:grpSpPr>
        <p:sp>
          <p:nvSpPr>
            <p:cNvPr id="504" name="Google Shape;504;p50"/>
            <p:cNvSpPr/>
            <p:nvPr/>
          </p:nvSpPr>
          <p:spPr>
            <a:xfrm>
              <a:off x="6676100" y="2596950"/>
              <a:ext cx="577800" cy="577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6738050" y="2658900"/>
              <a:ext cx="453900" cy="453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50"/>
          <p:cNvGrpSpPr/>
          <p:nvPr/>
        </p:nvGrpSpPr>
        <p:grpSpPr>
          <a:xfrm>
            <a:off x="1625889" y="2650717"/>
            <a:ext cx="577800" cy="577800"/>
            <a:chOff x="1857275" y="2596950"/>
            <a:chExt cx="577800" cy="577800"/>
          </a:xfrm>
        </p:grpSpPr>
        <p:sp>
          <p:nvSpPr>
            <p:cNvPr id="507" name="Google Shape;507;p50"/>
            <p:cNvSpPr/>
            <p:nvPr/>
          </p:nvSpPr>
          <p:spPr>
            <a:xfrm>
              <a:off x="1919225" y="2658900"/>
              <a:ext cx="453900" cy="45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1857275" y="2596950"/>
              <a:ext cx="577800" cy="577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8" name="Google Shape;508;p50"/>
          <p:cNvCxnSpPr>
            <a:stCxn id="488" idx="6"/>
            <a:endCxn id="501" idx="2"/>
          </p:cNvCxnSpPr>
          <p:nvPr/>
        </p:nvCxnSpPr>
        <p:spPr>
          <a:xfrm>
            <a:off x="3870743" y="2939617"/>
            <a:ext cx="109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50"/>
          <p:cNvCxnSpPr>
            <a:stCxn id="501" idx="6"/>
            <a:endCxn id="504" idx="2"/>
          </p:cNvCxnSpPr>
          <p:nvPr/>
        </p:nvCxnSpPr>
        <p:spPr>
          <a:xfrm>
            <a:off x="5546431" y="2939617"/>
            <a:ext cx="108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50"/>
          <p:cNvSpPr txBox="1">
            <a:spLocks noGrp="1"/>
          </p:cNvSpPr>
          <p:nvPr>
            <p:ph type="ctrTitle" idx="4294967295"/>
          </p:nvPr>
        </p:nvSpPr>
        <p:spPr>
          <a:xfrm flipH="1">
            <a:off x="3223943" y="2650717"/>
            <a:ext cx="715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02</a:t>
            </a:r>
            <a:endParaRPr sz="1800" b="1"/>
          </a:p>
        </p:txBody>
      </p:sp>
      <p:sp>
        <p:nvSpPr>
          <p:cNvPr id="511" name="Google Shape;511;p50"/>
          <p:cNvSpPr txBox="1">
            <a:spLocks noGrp="1"/>
          </p:cNvSpPr>
          <p:nvPr>
            <p:ph type="ctrTitle" idx="4294967295"/>
          </p:nvPr>
        </p:nvSpPr>
        <p:spPr>
          <a:xfrm flipH="1">
            <a:off x="1556889" y="2650717"/>
            <a:ext cx="715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01</a:t>
            </a:r>
            <a:endParaRPr sz="1800" b="1"/>
          </a:p>
        </p:txBody>
      </p:sp>
      <p:sp>
        <p:nvSpPr>
          <p:cNvPr id="512" name="Google Shape;512;p50"/>
          <p:cNvSpPr txBox="1">
            <a:spLocks noGrp="1"/>
          </p:cNvSpPr>
          <p:nvPr>
            <p:ph type="ctrTitle" idx="4294967295"/>
          </p:nvPr>
        </p:nvSpPr>
        <p:spPr>
          <a:xfrm flipH="1">
            <a:off x="4899631" y="2650717"/>
            <a:ext cx="715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03</a:t>
            </a:r>
            <a:endParaRPr sz="1800" b="1"/>
          </a:p>
        </p:txBody>
      </p:sp>
      <p:sp>
        <p:nvSpPr>
          <p:cNvPr id="513" name="Google Shape;513;p50"/>
          <p:cNvSpPr txBox="1">
            <a:spLocks noGrp="1"/>
          </p:cNvSpPr>
          <p:nvPr>
            <p:ph type="ctrTitle" idx="4294967295"/>
          </p:nvPr>
        </p:nvSpPr>
        <p:spPr>
          <a:xfrm flipH="1">
            <a:off x="6560643" y="2650717"/>
            <a:ext cx="715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04</a:t>
            </a:r>
            <a:endParaRPr sz="1800" b="1"/>
          </a:p>
        </p:txBody>
      </p:sp>
      <p:sp>
        <p:nvSpPr>
          <p:cNvPr id="31" name="Google Shape;489;p50"/>
          <p:cNvSpPr txBox="1">
            <a:spLocks/>
          </p:cNvSpPr>
          <p:nvPr/>
        </p:nvSpPr>
        <p:spPr>
          <a:xfrm flipH="1">
            <a:off x="1619672" y="1635646"/>
            <a:ext cx="408088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3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numerical,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 15 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categorical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/>
            </a:r>
            <a:b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</a:b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One-hot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 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encoding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lang="en-US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Feature Selection (correlation)</a:t>
            </a:r>
          </a:p>
          <a:p>
            <a:pPr lvl="0" algn="ctr">
              <a:buClr>
                <a:schemeClr val="dk1"/>
              </a:buClr>
              <a:buSzPts val="2400"/>
              <a:defRPr/>
            </a:pPr>
            <a:r>
              <a:rPr lang="en-US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Feature Selection </a:t>
            </a:r>
            <a:r>
              <a:rPr lang="en-US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(Random Forest Classification)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 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7584" y="3651870"/>
            <a:ext cx="228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 smtClean="0">
                <a:solidFill>
                  <a:srgbClr val="040404"/>
                </a:solidFill>
                <a:latin typeface="Abel"/>
                <a:sym typeface="Abel"/>
              </a:rPr>
              <a:t>from IBM Data Sets, Kaggle</a:t>
            </a:r>
            <a:endParaRPr lang="en-US" sz="1100" dirty="0"/>
          </a:p>
        </p:txBody>
      </p:sp>
      <p:sp>
        <p:nvSpPr>
          <p:cNvPr id="33" name="Google Shape;489;p50"/>
          <p:cNvSpPr txBox="1">
            <a:spLocks/>
          </p:cNvSpPr>
          <p:nvPr/>
        </p:nvSpPr>
        <p:spPr>
          <a:xfrm flipH="1">
            <a:off x="4283968" y="4011910"/>
            <a:ext cx="2232248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lang="en-SG" b="1" dirty="0" err="1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GridSearchCV</a:t>
            </a:r>
            <a:endParaRPr lang="en-SG" b="1" dirty="0" smtClean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algn="ctr">
              <a:buClr>
                <a:schemeClr val="dk1"/>
              </a:buClr>
              <a:buSzPts val="2400"/>
            </a:pPr>
            <a:r>
              <a:rPr lang="en-SG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Compare Models (based on class 1)</a:t>
            </a:r>
            <a:endParaRPr kumimoji="0" lang="en-SG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Threshold </a:t>
            </a:r>
            <a:r>
              <a:rPr kumimoji="0" lang="en-SG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Tuning using F1</a:t>
            </a:r>
            <a:endParaRPr kumimoji="0" lang="en-SG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4" name="Google Shape;489;p50"/>
          <p:cNvSpPr txBox="1">
            <a:spLocks/>
          </p:cNvSpPr>
          <p:nvPr/>
        </p:nvSpPr>
        <p:spPr>
          <a:xfrm flipH="1">
            <a:off x="5940152" y="1635646"/>
            <a:ext cx="230425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lang="en-SG" b="1" dirty="0" smtClean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Factors that affect churn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Impact</a:t>
            </a:r>
            <a:r>
              <a:rPr kumimoji="0" lang="en-SG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 on </a:t>
            </a:r>
            <a:r>
              <a:rPr kumimoji="0" lang="en-SG" b="1" i="0" u="none" strike="noStrike" kern="0" cap="none" spc="0" normalizeH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telcos</a:t>
            </a:r>
            <a:endParaRPr kumimoji="0" lang="en-SG" b="1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91" grpId="0"/>
      <p:bldP spid="495" grpId="0"/>
      <p:bldP spid="31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amily_Pandemic_SharonMcCutcheon.jp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486003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 flipH="1">
            <a:off x="4932040" y="0"/>
            <a:ext cx="2462213" cy="619125"/>
          </a:xfrm>
        </p:spPr>
        <p:txBody>
          <a:bodyPr/>
          <a:lstStyle/>
          <a:p>
            <a:r>
              <a:rPr lang="en-SG" sz="3200" b="1" dirty="0" smtClean="0"/>
              <a:t>Tools Used</a:t>
            </a:r>
            <a:endParaRPr lang="en-US" sz="3200" b="1" dirty="0"/>
          </a:p>
        </p:txBody>
      </p:sp>
      <p:pic>
        <p:nvPicPr>
          <p:cNvPr id="4" name="Picture 10" descr="Python Open Labs – Web Scraping – Research Data Services Blo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2280" y="4083918"/>
            <a:ext cx="1705491" cy="576064"/>
          </a:xfrm>
          <a:prstGeom prst="rect">
            <a:avLst/>
          </a:prstGeom>
          <a:noFill/>
        </p:spPr>
      </p:pic>
      <p:pic>
        <p:nvPicPr>
          <p:cNvPr id="5" name="Picture 8" descr="File:Pandas logo.sv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4288" y="1563638"/>
            <a:ext cx="1705232" cy="689420"/>
          </a:xfrm>
          <a:prstGeom prst="rect">
            <a:avLst/>
          </a:prstGeom>
          <a:noFill/>
        </p:spPr>
      </p:pic>
      <p:pic>
        <p:nvPicPr>
          <p:cNvPr id="6" name="Picture 16" descr="matplotlib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2280" y="2283718"/>
            <a:ext cx="1728195" cy="648072"/>
          </a:xfrm>
          <a:prstGeom prst="rect">
            <a:avLst/>
          </a:prstGeom>
          <a:noFill/>
        </p:spPr>
      </p:pic>
      <p:pic>
        <p:nvPicPr>
          <p:cNvPr id="7" name="Picture 44" descr="Image for pos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60232" y="3147814"/>
            <a:ext cx="2330178" cy="642604"/>
          </a:xfrm>
          <a:prstGeom prst="rect">
            <a:avLst/>
          </a:prstGeom>
          <a:noFill/>
        </p:spPr>
      </p:pic>
      <p:pic>
        <p:nvPicPr>
          <p:cNvPr id="11" name="Picture 2" descr="Python for Data Science - Data speaks, Python listens! - DataFlair"/>
          <p:cNvPicPr>
            <a:picLocks noChangeAspect="1" noChangeArrowheads="1"/>
          </p:cNvPicPr>
          <p:nvPr/>
        </p:nvPicPr>
        <p:blipFill>
          <a:blip r:embed="rId7"/>
          <a:srcRect l="19396" r="16968"/>
          <a:stretch>
            <a:fillRect/>
          </a:stretch>
        </p:blipFill>
        <p:spPr bwMode="auto">
          <a:xfrm>
            <a:off x="6156176" y="3939902"/>
            <a:ext cx="619760" cy="588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51520" y="987574"/>
            <a:ext cx="8424936" cy="4083918"/>
          </a:xfrm>
        </p:spPr>
        <p:txBody>
          <a:bodyPr/>
          <a:lstStyle/>
          <a:p>
            <a:r>
              <a:rPr lang="en-SG" dirty="0" smtClean="0"/>
              <a:t>Data set has 26.5% churn.</a:t>
            </a:r>
          </a:p>
          <a:p>
            <a:endParaRPr lang="en-SG" dirty="0" smtClean="0"/>
          </a:p>
          <a:p>
            <a:r>
              <a:rPr lang="en-SG" dirty="0" smtClean="0"/>
              <a:t>Check that each customer id is unique.</a:t>
            </a:r>
          </a:p>
          <a:p>
            <a:endParaRPr lang="en-SG" dirty="0" smtClean="0"/>
          </a:p>
          <a:p>
            <a:r>
              <a:rPr lang="en-SG" dirty="0" smtClean="0"/>
              <a:t>Check for data set imbalance.</a:t>
            </a:r>
          </a:p>
          <a:p>
            <a:endParaRPr lang="en-SG" dirty="0" smtClean="0"/>
          </a:p>
          <a:p>
            <a:r>
              <a:rPr lang="en-SG" dirty="0" smtClean="0"/>
              <a:t>Replace blank spaces in total charges column, convert to numerical data type.</a:t>
            </a:r>
          </a:p>
          <a:p>
            <a:endParaRPr lang="en-SG" dirty="0" smtClean="0"/>
          </a:p>
          <a:p>
            <a:r>
              <a:rPr lang="en-SG" dirty="0" smtClean="0"/>
              <a:t>Dropped 7 features that have high correlation values &gt;0.6, and 1 feature of little effect on Churn.</a:t>
            </a:r>
          </a:p>
          <a:p>
            <a:endParaRPr lang="en-SG" dirty="0" smtClean="0"/>
          </a:p>
          <a:p>
            <a:r>
              <a:rPr lang="en-SG" dirty="0" smtClean="0"/>
              <a:t>9 Categorical features </a:t>
            </a:r>
            <a:r>
              <a:rPr lang="en-SG" dirty="0" smtClean="0"/>
              <a:t>(One-hot encoding), 3 </a:t>
            </a:r>
            <a:r>
              <a:rPr lang="en-SG" dirty="0" smtClean="0"/>
              <a:t>Numerical features</a:t>
            </a:r>
          </a:p>
          <a:p>
            <a:endParaRPr lang="en-SG" dirty="0" smtClean="0"/>
          </a:p>
          <a:p>
            <a:r>
              <a:rPr lang="en-SG" dirty="0" smtClean="0"/>
              <a:t>16 </a:t>
            </a:r>
            <a:r>
              <a:rPr lang="en-SG" dirty="0" smtClean="0"/>
              <a:t>feature </a:t>
            </a:r>
            <a:r>
              <a:rPr lang="en-SG" dirty="0" smtClean="0"/>
              <a:t>selection down to 11 features through Random Forest Classification.</a:t>
            </a:r>
            <a:endParaRPr lang="en-SG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195486"/>
            <a:ext cx="6984776" cy="674700"/>
          </a:xfrm>
        </p:spPr>
        <p:txBody>
          <a:bodyPr/>
          <a:lstStyle/>
          <a:p>
            <a:r>
              <a:rPr lang="en-US" dirty="0" smtClean="0"/>
              <a:t>Data Clean and Exploratory Data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99592" cy="576064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SG" sz="3000" b="1" dirty="0" smtClean="0"/>
              <a:t>Data</a:t>
            </a:r>
            <a:endParaRPr lang="en-US" sz="3000" b="1" dirty="0"/>
          </a:p>
        </p:txBody>
      </p:sp>
      <p:pic>
        <p:nvPicPr>
          <p:cNvPr id="8" name="Picture 7" descr="Heatma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0"/>
            <a:ext cx="6258757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07904" y="1635646"/>
            <a:ext cx="1800200" cy="15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3848" y="1419622"/>
            <a:ext cx="28803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1520" y="1059582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Highly correlated features were dropped.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59632" y="1419622"/>
            <a:ext cx="1728192" cy="720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31640" y="1851670"/>
            <a:ext cx="2088232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3059832" cy="6995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Features</a:t>
            </a:r>
            <a:r>
              <a:rPr kumimoji="0" lang="en-SG" sz="2000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 </a:t>
            </a:r>
            <a:r>
              <a:rPr kumimoji="0" lang="en-SG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selected</a:t>
            </a:r>
            <a:r>
              <a:rPr kumimoji="0" lang="en-SG" sz="2000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2000" b="1" i="0" u="none" strike="noStrike" kern="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Random Forest Classification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" name="Picture 3" descr="FeatureSelectionRF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04" y="462547"/>
            <a:ext cx="7809803" cy="44854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1600" y="843558"/>
            <a:ext cx="7488832" cy="2304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71600" cy="555625"/>
          </a:xfrm>
          <a:solidFill>
            <a:schemeClr val="accent3"/>
          </a:solidFill>
        </p:spPr>
        <p:txBody>
          <a:bodyPr/>
          <a:lstStyle/>
          <a:p>
            <a:r>
              <a:rPr lang="en-SG" sz="3200" b="1" dirty="0" smtClean="0"/>
              <a:t>Data</a:t>
            </a:r>
            <a:endParaRPr lang="en-US" sz="3200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563888" y="267494"/>
            <a:ext cx="1512168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tabLst/>
              <a:defRPr/>
            </a:pPr>
            <a:r>
              <a:rPr kumimoji="0" lang="en-SG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bel"/>
                <a:ea typeface="Abel"/>
                <a:cs typeface="Abel"/>
                <a:sym typeface="Abel"/>
              </a:rPr>
              <a:t>AUC ROC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" name="Right Arrow 10"/>
          <p:cNvSpPr/>
          <p:nvPr/>
        </p:nvSpPr>
        <p:spPr>
          <a:xfrm rot="16200000">
            <a:off x="2411760" y="4515966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UC_ROC Ba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83" y="771550"/>
            <a:ext cx="5495089" cy="3663392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ld After Coronavirus by Slidesgo">
  <a:themeElements>
    <a:clrScheme name="Simple Light">
      <a:dk1>
        <a:srgbClr val="040404"/>
      </a:dk1>
      <a:lt1>
        <a:srgbClr val="FFFFFF"/>
      </a:lt1>
      <a:dk2>
        <a:srgbClr val="F3F3F3"/>
      </a:dk2>
      <a:lt2>
        <a:srgbClr val="666666"/>
      </a:lt2>
      <a:accent1>
        <a:srgbClr val="FFF2CC"/>
      </a:accent1>
      <a:accent2>
        <a:srgbClr val="FFE599"/>
      </a:accent2>
      <a:accent3>
        <a:srgbClr val="FFD966"/>
      </a:accent3>
      <a:accent4>
        <a:srgbClr val="F1C232"/>
      </a:accent4>
      <a:accent5>
        <a:srgbClr val="BF9000"/>
      </a:accent5>
      <a:accent6>
        <a:srgbClr val="7F6000"/>
      </a:accent6>
      <a:hlink>
        <a:srgbClr val="0404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403</Words>
  <Application>Microsoft Office PowerPoint</Application>
  <PresentationFormat>On-screen Show (16:9)</PresentationFormat>
  <Paragraphs>130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Abel</vt:lpstr>
      <vt:lpstr>Paytone One</vt:lpstr>
      <vt:lpstr>Inter</vt:lpstr>
      <vt:lpstr>Archivo</vt:lpstr>
      <vt:lpstr>Nunito Light</vt:lpstr>
      <vt:lpstr>Calibri</vt:lpstr>
      <vt:lpstr>宋体</vt:lpstr>
      <vt:lpstr>Unica One</vt:lpstr>
      <vt:lpstr>Fira Sans Extra Condensed Medium</vt:lpstr>
      <vt:lpstr>World After Coronavirus by Slidesgo</vt:lpstr>
      <vt:lpstr>Predicting  Customer Churn in the Telecommunications Industry</vt:lpstr>
      <vt:lpstr>Why Predict Customer Churn?</vt:lpstr>
      <vt:lpstr>Factors of Customer Churn</vt:lpstr>
      <vt:lpstr>Data Cleaning, EDA</vt:lpstr>
      <vt:lpstr>Tools Used</vt:lpstr>
      <vt:lpstr>Data Clean and Exploratory Data Analysis</vt:lpstr>
      <vt:lpstr>Data</vt:lpstr>
      <vt:lpstr>Slide 8</vt:lpstr>
      <vt:lpstr>Data</vt:lpstr>
      <vt:lpstr>Data</vt:lpstr>
      <vt:lpstr>Data</vt:lpstr>
      <vt:lpstr>Data</vt:lpstr>
      <vt:lpstr>Slide 13</vt:lpstr>
      <vt:lpstr>Slide 14</vt:lpstr>
      <vt:lpstr>Slide 15</vt:lpstr>
      <vt:lpstr>Conclusions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WORLD AFTER CORONAVIRUS</dc:title>
  <dc:creator>siu-yinleo siu-yinleo</dc:creator>
  <cp:lastModifiedBy>siu-yinleo siu-yinleo</cp:lastModifiedBy>
  <cp:revision>134</cp:revision>
  <dcterms:modified xsi:type="dcterms:W3CDTF">2020-10-11T11:24:29Z</dcterms:modified>
</cp:coreProperties>
</file>